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903" r:id="rId1"/>
  </p:sldMasterIdLst>
  <p:notesMasterIdLst>
    <p:notesMasterId r:id="rId9"/>
  </p:notes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9999"/>
    <a:srgbClr val="F8F8F8"/>
    <a:srgbClr val="FEF9F8"/>
    <a:srgbClr val="A530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 snapToGrid="0">
      <p:cViewPr varScale="1">
        <p:scale>
          <a:sx n="78" d="100"/>
          <a:sy n="78" d="100"/>
        </p:scale>
        <p:origin x="4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28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i Kuromiya" userId="a9e9634d-f0ad-4da4-8e7e-3a61c923378a" providerId="ADAL" clId="{04AEC6A3-3EEE-4CF5-B758-FF3B917B1C3D}"/>
    <pc:docChg chg="custSel modSld">
      <pc:chgData name="Aki Kuromiya" userId="a9e9634d-f0ad-4da4-8e7e-3a61c923378a" providerId="ADAL" clId="{04AEC6A3-3EEE-4CF5-B758-FF3B917B1C3D}" dt="2023-11-26T14:22:08.067" v="29" actId="20577"/>
      <pc:docMkLst>
        <pc:docMk/>
      </pc:docMkLst>
      <pc:sldChg chg="modSp mod">
        <pc:chgData name="Aki Kuromiya" userId="a9e9634d-f0ad-4da4-8e7e-3a61c923378a" providerId="ADAL" clId="{04AEC6A3-3EEE-4CF5-B758-FF3B917B1C3D}" dt="2023-11-26T14:21:17.848" v="1" actId="313"/>
        <pc:sldMkLst>
          <pc:docMk/>
          <pc:sldMk cId="2877295876" sldId="294"/>
        </pc:sldMkLst>
        <pc:spChg chg="mod">
          <ac:chgData name="Aki Kuromiya" userId="a9e9634d-f0ad-4da4-8e7e-3a61c923378a" providerId="ADAL" clId="{04AEC6A3-3EEE-4CF5-B758-FF3B917B1C3D}" dt="2023-11-26T14:21:17.848" v="1" actId="313"/>
          <ac:spMkLst>
            <pc:docMk/>
            <pc:sldMk cId="2877295876" sldId="294"/>
            <ac:spMk id="3" creationId="{00000000-0000-0000-0000-000000000000}"/>
          </ac:spMkLst>
        </pc:spChg>
      </pc:sldChg>
      <pc:sldChg chg="modSp mod">
        <pc:chgData name="Aki Kuromiya" userId="a9e9634d-f0ad-4da4-8e7e-3a61c923378a" providerId="ADAL" clId="{04AEC6A3-3EEE-4CF5-B758-FF3B917B1C3D}" dt="2023-11-26T14:22:08.067" v="29" actId="20577"/>
        <pc:sldMkLst>
          <pc:docMk/>
          <pc:sldMk cId="1077994003" sldId="296"/>
        </pc:sldMkLst>
        <pc:spChg chg="mod">
          <ac:chgData name="Aki Kuromiya" userId="a9e9634d-f0ad-4da4-8e7e-3a61c923378a" providerId="ADAL" clId="{04AEC6A3-3EEE-4CF5-B758-FF3B917B1C3D}" dt="2023-11-26T14:22:08.067" v="29" actId="20577"/>
          <ac:spMkLst>
            <pc:docMk/>
            <pc:sldMk cId="1077994003" sldId="296"/>
            <ac:spMk id="5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3BB67-27C0-6F4A-AEA5-18F2A3392489}" type="doc">
      <dgm:prSet loTypeId="urn:microsoft.com/office/officeart/2009/3/layout/StepUp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6DCFB998-4207-7E4B-B074-80A24AB55969}">
      <dgm:prSet custT="1"/>
      <dgm:spPr>
        <a:solidFill>
          <a:srgbClr val="C1FFFF"/>
        </a:solidFill>
      </dgm:spPr>
      <dgm:t>
        <a:bodyPr/>
        <a:lstStyle/>
        <a:p>
          <a:r>
            <a:rPr lang="es-MX" sz="1600" dirty="0"/>
            <a:t>1. Fomentar la construcción de relaciones solidarias, colaborativas y de soporte entre personas en in/movilidad y población local</a:t>
          </a:r>
        </a:p>
      </dgm:t>
    </dgm:pt>
    <dgm:pt modelId="{2346F52D-EBA6-CA46-B41E-A8D0C488AB4A}" type="parTrans" cxnId="{6D43327E-A1B6-D641-B723-CAD6C5E8BBA3}">
      <dgm:prSet/>
      <dgm:spPr/>
      <dgm:t>
        <a:bodyPr/>
        <a:lstStyle/>
        <a:p>
          <a:endParaRPr lang="es-MX" sz="2400"/>
        </a:p>
      </dgm:t>
    </dgm:pt>
    <dgm:pt modelId="{7DBC06BD-D401-A14D-BFE3-9F001A8FDE7E}" type="sibTrans" cxnId="{6D43327E-A1B6-D641-B723-CAD6C5E8BBA3}">
      <dgm:prSet/>
      <dgm:spPr/>
      <dgm:t>
        <a:bodyPr/>
        <a:lstStyle/>
        <a:p>
          <a:endParaRPr lang="es-MX" sz="2400"/>
        </a:p>
      </dgm:t>
    </dgm:pt>
    <dgm:pt modelId="{7F924A3D-B1C2-294D-AA7D-9CB193568B3C}">
      <dgm:prSet custT="1"/>
      <dgm:spPr>
        <a:solidFill>
          <a:srgbClr val="FFE5FF"/>
        </a:solidFill>
      </dgm:spPr>
      <dgm:t>
        <a:bodyPr/>
        <a:lstStyle/>
        <a:p>
          <a:r>
            <a:rPr lang="es-MX" sz="1600" dirty="0"/>
            <a:t>2. Implementar una estrategia de comunicación digital con perspectiva de justicia espacial que sea accesible, veraz, eficaz y segura</a:t>
          </a:r>
        </a:p>
      </dgm:t>
    </dgm:pt>
    <dgm:pt modelId="{507B8288-22D8-EF4F-AB0D-10C8918BCEF9}" type="parTrans" cxnId="{CC950198-CAEE-8D43-8856-10A97A908E2C}">
      <dgm:prSet/>
      <dgm:spPr/>
      <dgm:t>
        <a:bodyPr/>
        <a:lstStyle/>
        <a:p>
          <a:endParaRPr lang="es-MX" sz="2400"/>
        </a:p>
      </dgm:t>
    </dgm:pt>
    <dgm:pt modelId="{292A3A82-3072-2047-B9AE-9A615C7176F3}" type="sibTrans" cxnId="{CC950198-CAEE-8D43-8856-10A97A908E2C}">
      <dgm:prSet/>
      <dgm:spPr/>
      <dgm:t>
        <a:bodyPr/>
        <a:lstStyle/>
        <a:p>
          <a:endParaRPr lang="es-MX" sz="2400"/>
        </a:p>
      </dgm:t>
    </dgm:pt>
    <dgm:pt modelId="{504EC294-D0F5-2841-A412-E1E9578265CF}">
      <dgm:prSet custT="1"/>
      <dgm:spPr>
        <a:solidFill>
          <a:srgbClr val="C6F6BC"/>
        </a:solidFill>
      </dgm:spPr>
      <dgm:t>
        <a:bodyPr/>
        <a:lstStyle/>
        <a:p>
          <a:r>
            <a:rPr lang="es-MX" sz="1600" dirty="0"/>
            <a:t>3. Detonar discusiones públicas entre actores de la sociedad civil, poblaciones locales, funcionarios públicos y académicos, a partir de las acciones emprendidas, en torno a nuevas formas de ciudadanía</a:t>
          </a:r>
        </a:p>
      </dgm:t>
    </dgm:pt>
    <dgm:pt modelId="{D7529774-A00B-DF4E-BC6E-631BB525B4DE}" type="parTrans" cxnId="{3732FC59-4755-5847-8B0E-F2EB147D45B3}">
      <dgm:prSet/>
      <dgm:spPr/>
      <dgm:t>
        <a:bodyPr/>
        <a:lstStyle/>
        <a:p>
          <a:endParaRPr lang="es-MX" sz="2400"/>
        </a:p>
      </dgm:t>
    </dgm:pt>
    <dgm:pt modelId="{FCBFCA33-29DB-4B40-B78F-BC7E59959124}" type="sibTrans" cxnId="{3732FC59-4755-5847-8B0E-F2EB147D45B3}">
      <dgm:prSet/>
      <dgm:spPr/>
      <dgm:t>
        <a:bodyPr/>
        <a:lstStyle/>
        <a:p>
          <a:endParaRPr lang="es-MX" sz="2400"/>
        </a:p>
      </dgm:t>
    </dgm:pt>
    <dgm:pt modelId="{5D23FA50-3CC5-0C43-A3F8-D478F279A864}" type="pres">
      <dgm:prSet presAssocID="{63D3BB67-27C0-6F4A-AEA5-18F2A33924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632A6D-788A-D94B-AEB5-5A5C88AFB326}" type="pres">
      <dgm:prSet presAssocID="{6DCFB998-4207-7E4B-B074-80A24AB55969}" presName="composite" presStyleCnt="0"/>
      <dgm:spPr/>
    </dgm:pt>
    <dgm:pt modelId="{6F6DA913-0E4A-E047-8FBC-F07616EC15A5}" type="pres">
      <dgm:prSet presAssocID="{6DCFB998-4207-7E4B-B074-80A24AB55969}" presName="LShape" presStyleLbl="alignNode1" presStyleIdx="0" presStyleCnt="5"/>
      <dgm:spPr/>
    </dgm:pt>
    <dgm:pt modelId="{06E77214-7837-C146-AF4A-02AFDE883119}" type="pres">
      <dgm:prSet presAssocID="{6DCFB998-4207-7E4B-B074-80A24AB55969}" presName="ParentText" presStyleLbl="revTx" presStyleIdx="0" presStyleCnt="3" custScaleX="105499" custScaleY="81854" custLinFactNeighborX="-9255" custLinFactNeighborY="-18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63C153-535D-8A48-862E-1FA5413190A6}" type="pres">
      <dgm:prSet presAssocID="{6DCFB998-4207-7E4B-B074-80A24AB55969}" presName="Triangle" presStyleLbl="alignNode1" presStyleIdx="1" presStyleCnt="5"/>
      <dgm:spPr/>
    </dgm:pt>
    <dgm:pt modelId="{8E18F6E3-B2D8-A448-8538-8614DAA1AC45}" type="pres">
      <dgm:prSet presAssocID="{7DBC06BD-D401-A14D-BFE3-9F001A8FDE7E}" presName="sibTrans" presStyleCnt="0"/>
      <dgm:spPr/>
    </dgm:pt>
    <dgm:pt modelId="{08CC8656-05D7-5749-9420-B98B7D264F65}" type="pres">
      <dgm:prSet presAssocID="{7DBC06BD-D401-A14D-BFE3-9F001A8FDE7E}" presName="space" presStyleCnt="0"/>
      <dgm:spPr/>
    </dgm:pt>
    <dgm:pt modelId="{69EA654E-6F35-9F47-A286-8D96BE11C3EF}" type="pres">
      <dgm:prSet presAssocID="{7F924A3D-B1C2-294D-AA7D-9CB193568B3C}" presName="composite" presStyleCnt="0"/>
      <dgm:spPr/>
    </dgm:pt>
    <dgm:pt modelId="{B9CE763B-47FB-5244-997D-0B1E1E08DCEE}" type="pres">
      <dgm:prSet presAssocID="{7F924A3D-B1C2-294D-AA7D-9CB193568B3C}" presName="LShape" presStyleLbl="alignNode1" presStyleIdx="2" presStyleCnt="5"/>
      <dgm:spPr/>
    </dgm:pt>
    <dgm:pt modelId="{D29858F6-F9B9-B949-BC5C-5900B33B8411}" type="pres">
      <dgm:prSet presAssocID="{7F924A3D-B1C2-294D-AA7D-9CB193568B3C}" presName="ParentText" presStyleLbl="revTx" presStyleIdx="1" presStyleCnt="3" custScaleX="116446" custScaleY="98759" custLinFactNeighborX="-3708" custLinFactNeighborY="-32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5B677-CADD-4041-B75D-E7685A1555AA}" type="pres">
      <dgm:prSet presAssocID="{7F924A3D-B1C2-294D-AA7D-9CB193568B3C}" presName="Triangle" presStyleLbl="alignNode1" presStyleIdx="3" presStyleCnt="5"/>
      <dgm:spPr/>
    </dgm:pt>
    <dgm:pt modelId="{BA0A8D1C-F445-D741-B920-4F52B85E8D56}" type="pres">
      <dgm:prSet presAssocID="{292A3A82-3072-2047-B9AE-9A615C7176F3}" presName="sibTrans" presStyleCnt="0"/>
      <dgm:spPr/>
    </dgm:pt>
    <dgm:pt modelId="{D2C1FC59-4A28-5841-A763-CB7F18034865}" type="pres">
      <dgm:prSet presAssocID="{292A3A82-3072-2047-B9AE-9A615C7176F3}" presName="space" presStyleCnt="0"/>
      <dgm:spPr/>
    </dgm:pt>
    <dgm:pt modelId="{F99559C3-B5D0-774F-8A0D-20E295FDC392}" type="pres">
      <dgm:prSet presAssocID="{504EC294-D0F5-2841-A412-E1E9578265CF}" presName="composite" presStyleCnt="0"/>
      <dgm:spPr/>
    </dgm:pt>
    <dgm:pt modelId="{3D009632-372C-7146-853F-40251D122ED5}" type="pres">
      <dgm:prSet presAssocID="{504EC294-D0F5-2841-A412-E1E9578265CF}" presName="LShape" presStyleLbl="alignNode1" presStyleIdx="4" presStyleCnt="5"/>
      <dgm:spPr/>
    </dgm:pt>
    <dgm:pt modelId="{2D3AC797-8548-EB42-9904-927864006BCC}" type="pres">
      <dgm:prSet presAssocID="{504EC294-D0F5-2841-A412-E1E9578265CF}" presName="ParentText" presStyleLbl="revTx" presStyleIdx="2" presStyleCnt="3" custScaleX="118512" custScaleY="112049" custLinFactNeighborX="-4578" custLinFactNeighborY="-12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43327E-A1B6-D641-B723-CAD6C5E8BBA3}" srcId="{63D3BB67-27C0-6F4A-AEA5-18F2A3392489}" destId="{6DCFB998-4207-7E4B-B074-80A24AB55969}" srcOrd="0" destOrd="0" parTransId="{2346F52D-EBA6-CA46-B41E-A8D0C488AB4A}" sibTransId="{7DBC06BD-D401-A14D-BFE3-9F001A8FDE7E}"/>
    <dgm:cxn modelId="{95009A26-2837-4041-B857-051B56163FAE}" type="presOf" srcId="{504EC294-D0F5-2841-A412-E1E9578265CF}" destId="{2D3AC797-8548-EB42-9904-927864006BCC}" srcOrd="0" destOrd="0" presId="urn:microsoft.com/office/officeart/2009/3/layout/StepUpProcess"/>
    <dgm:cxn modelId="{963A588F-63D3-EB43-B73E-D2613FFA1FCC}" type="presOf" srcId="{6DCFB998-4207-7E4B-B074-80A24AB55969}" destId="{06E77214-7837-C146-AF4A-02AFDE883119}" srcOrd="0" destOrd="0" presId="urn:microsoft.com/office/officeart/2009/3/layout/StepUpProcess"/>
    <dgm:cxn modelId="{CC950198-CAEE-8D43-8856-10A97A908E2C}" srcId="{63D3BB67-27C0-6F4A-AEA5-18F2A3392489}" destId="{7F924A3D-B1C2-294D-AA7D-9CB193568B3C}" srcOrd="1" destOrd="0" parTransId="{507B8288-22D8-EF4F-AB0D-10C8918BCEF9}" sibTransId="{292A3A82-3072-2047-B9AE-9A615C7176F3}"/>
    <dgm:cxn modelId="{D4F98E71-CBC7-654B-B1CE-2AE05B25AFFA}" type="presOf" srcId="{7F924A3D-B1C2-294D-AA7D-9CB193568B3C}" destId="{D29858F6-F9B9-B949-BC5C-5900B33B8411}" srcOrd="0" destOrd="0" presId="urn:microsoft.com/office/officeart/2009/3/layout/StepUpProcess"/>
    <dgm:cxn modelId="{B70F0A89-F5E6-C946-A6F7-2942631EF871}" type="presOf" srcId="{63D3BB67-27C0-6F4A-AEA5-18F2A3392489}" destId="{5D23FA50-3CC5-0C43-A3F8-D478F279A864}" srcOrd="0" destOrd="0" presId="urn:microsoft.com/office/officeart/2009/3/layout/StepUpProcess"/>
    <dgm:cxn modelId="{3732FC59-4755-5847-8B0E-F2EB147D45B3}" srcId="{63D3BB67-27C0-6F4A-AEA5-18F2A3392489}" destId="{504EC294-D0F5-2841-A412-E1E9578265CF}" srcOrd="2" destOrd="0" parTransId="{D7529774-A00B-DF4E-BC6E-631BB525B4DE}" sibTransId="{FCBFCA33-29DB-4B40-B78F-BC7E59959124}"/>
    <dgm:cxn modelId="{FE0A3E69-C7C8-4741-83BE-376230BCCE70}" type="presParOf" srcId="{5D23FA50-3CC5-0C43-A3F8-D478F279A864}" destId="{2A632A6D-788A-D94B-AEB5-5A5C88AFB326}" srcOrd="0" destOrd="0" presId="urn:microsoft.com/office/officeart/2009/3/layout/StepUpProcess"/>
    <dgm:cxn modelId="{8728BD5D-016F-7A4E-8604-59B948194695}" type="presParOf" srcId="{2A632A6D-788A-D94B-AEB5-5A5C88AFB326}" destId="{6F6DA913-0E4A-E047-8FBC-F07616EC15A5}" srcOrd="0" destOrd="0" presId="urn:microsoft.com/office/officeart/2009/3/layout/StepUpProcess"/>
    <dgm:cxn modelId="{5CE2ED4B-3B82-6443-B2FF-C5C774943F78}" type="presParOf" srcId="{2A632A6D-788A-D94B-AEB5-5A5C88AFB326}" destId="{06E77214-7837-C146-AF4A-02AFDE883119}" srcOrd="1" destOrd="0" presId="urn:microsoft.com/office/officeart/2009/3/layout/StepUpProcess"/>
    <dgm:cxn modelId="{D98CEB32-EA0E-8441-A02D-BA3DE98F6C0E}" type="presParOf" srcId="{2A632A6D-788A-D94B-AEB5-5A5C88AFB326}" destId="{7B63C153-535D-8A48-862E-1FA5413190A6}" srcOrd="2" destOrd="0" presId="urn:microsoft.com/office/officeart/2009/3/layout/StepUpProcess"/>
    <dgm:cxn modelId="{9D5B96AA-C9AD-DC4A-90EC-B1C5A3B3CAE6}" type="presParOf" srcId="{5D23FA50-3CC5-0C43-A3F8-D478F279A864}" destId="{8E18F6E3-B2D8-A448-8538-8614DAA1AC45}" srcOrd="1" destOrd="0" presId="urn:microsoft.com/office/officeart/2009/3/layout/StepUpProcess"/>
    <dgm:cxn modelId="{BF8733E6-CAC8-B644-9862-15D6545C4537}" type="presParOf" srcId="{8E18F6E3-B2D8-A448-8538-8614DAA1AC45}" destId="{08CC8656-05D7-5749-9420-B98B7D264F65}" srcOrd="0" destOrd="0" presId="urn:microsoft.com/office/officeart/2009/3/layout/StepUpProcess"/>
    <dgm:cxn modelId="{DEDBFE5D-16D9-5547-90FF-2DEFD53A8C52}" type="presParOf" srcId="{5D23FA50-3CC5-0C43-A3F8-D478F279A864}" destId="{69EA654E-6F35-9F47-A286-8D96BE11C3EF}" srcOrd="2" destOrd="0" presId="urn:microsoft.com/office/officeart/2009/3/layout/StepUpProcess"/>
    <dgm:cxn modelId="{D6E6B432-6D61-B049-BCF5-5C26C52E706D}" type="presParOf" srcId="{69EA654E-6F35-9F47-A286-8D96BE11C3EF}" destId="{B9CE763B-47FB-5244-997D-0B1E1E08DCEE}" srcOrd="0" destOrd="0" presId="urn:microsoft.com/office/officeart/2009/3/layout/StepUpProcess"/>
    <dgm:cxn modelId="{E0B6093A-1DFE-2745-B846-03B5203460C6}" type="presParOf" srcId="{69EA654E-6F35-9F47-A286-8D96BE11C3EF}" destId="{D29858F6-F9B9-B949-BC5C-5900B33B8411}" srcOrd="1" destOrd="0" presId="urn:microsoft.com/office/officeart/2009/3/layout/StepUpProcess"/>
    <dgm:cxn modelId="{6CD9C8C4-0095-2B41-8D65-A883ACAB24F7}" type="presParOf" srcId="{69EA654E-6F35-9F47-A286-8D96BE11C3EF}" destId="{E815B677-CADD-4041-B75D-E7685A1555AA}" srcOrd="2" destOrd="0" presId="urn:microsoft.com/office/officeart/2009/3/layout/StepUpProcess"/>
    <dgm:cxn modelId="{2F0BD78F-B2F1-A947-B9DA-D4B03FD731A9}" type="presParOf" srcId="{5D23FA50-3CC5-0C43-A3F8-D478F279A864}" destId="{BA0A8D1C-F445-D741-B920-4F52B85E8D56}" srcOrd="3" destOrd="0" presId="urn:microsoft.com/office/officeart/2009/3/layout/StepUpProcess"/>
    <dgm:cxn modelId="{38244686-B436-1049-B1CC-08E4F21627C3}" type="presParOf" srcId="{BA0A8D1C-F445-D741-B920-4F52B85E8D56}" destId="{D2C1FC59-4A28-5841-A763-CB7F18034865}" srcOrd="0" destOrd="0" presId="urn:microsoft.com/office/officeart/2009/3/layout/StepUpProcess"/>
    <dgm:cxn modelId="{175A2CA2-EAF5-A34F-910F-8890F4425D0E}" type="presParOf" srcId="{5D23FA50-3CC5-0C43-A3F8-D478F279A864}" destId="{F99559C3-B5D0-774F-8A0D-20E295FDC392}" srcOrd="4" destOrd="0" presId="urn:microsoft.com/office/officeart/2009/3/layout/StepUpProcess"/>
    <dgm:cxn modelId="{7CF6A7ED-2B54-5846-B186-EDC8D6495D79}" type="presParOf" srcId="{F99559C3-B5D0-774F-8A0D-20E295FDC392}" destId="{3D009632-372C-7146-853F-40251D122ED5}" srcOrd="0" destOrd="0" presId="urn:microsoft.com/office/officeart/2009/3/layout/StepUpProcess"/>
    <dgm:cxn modelId="{5CB8760F-DCE7-2045-8CDC-A0DF2862295C}" type="presParOf" srcId="{F99559C3-B5D0-774F-8A0D-20E295FDC392}" destId="{2D3AC797-8548-EB42-9904-927864006B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DA913-0E4A-E047-8FBC-F07616EC15A5}">
      <dsp:nvSpPr>
        <dsp:cNvPr id="0" name=""/>
        <dsp:cNvSpPr/>
      </dsp:nvSpPr>
      <dsp:spPr>
        <a:xfrm rot="5400000">
          <a:off x="486498" y="1225511"/>
          <a:ext cx="1453610" cy="2418775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77214-7837-C146-AF4A-02AFDE883119}">
      <dsp:nvSpPr>
        <dsp:cNvPr id="0" name=""/>
        <dsp:cNvSpPr/>
      </dsp:nvSpPr>
      <dsp:spPr>
        <a:xfrm>
          <a:off x="0" y="1776985"/>
          <a:ext cx="2303765" cy="1566789"/>
        </a:xfrm>
        <a:prstGeom prst="rect">
          <a:avLst/>
        </a:prstGeom>
        <a:solidFill>
          <a:srgbClr val="C1FF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1. Fomentar la construcción de relaciones solidarias, colaborativas y de soporte entre personas en in/movilidad y población local</a:t>
          </a:r>
        </a:p>
      </dsp:txBody>
      <dsp:txXfrm>
        <a:off x="0" y="1776985"/>
        <a:ext cx="2303765" cy="1566789"/>
      </dsp:txXfrm>
    </dsp:sp>
    <dsp:sp modelId="{7B63C153-535D-8A48-862E-1FA5413190A6}">
      <dsp:nvSpPr>
        <dsp:cNvPr id="0" name=""/>
        <dsp:cNvSpPr/>
      </dsp:nvSpPr>
      <dsp:spPr>
        <a:xfrm>
          <a:off x="2015522" y="1047438"/>
          <a:ext cx="412015" cy="41201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E763B-47FB-5244-997D-0B1E1E08DCEE}">
      <dsp:nvSpPr>
        <dsp:cNvPr id="0" name=""/>
        <dsp:cNvSpPr/>
      </dsp:nvSpPr>
      <dsp:spPr>
        <a:xfrm rot="5400000">
          <a:off x="3219794" y="575888"/>
          <a:ext cx="1453610" cy="2418775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858F6-F9B9-B949-BC5C-5900B33B8411}">
      <dsp:nvSpPr>
        <dsp:cNvPr id="0" name=""/>
        <dsp:cNvSpPr/>
      </dsp:nvSpPr>
      <dsp:spPr>
        <a:xfrm>
          <a:off x="2716615" y="686070"/>
          <a:ext cx="2542813" cy="1890373"/>
        </a:xfrm>
        <a:prstGeom prst="rect">
          <a:avLst/>
        </a:prstGeom>
        <a:solidFill>
          <a:srgbClr val="FFE5F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2. Implementar una estrategia de comunicación digital con perspectiva de justicia espacial que sea accesible, veraz, eficaz y segura</a:t>
          </a:r>
        </a:p>
      </dsp:txBody>
      <dsp:txXfrm>
        <a:off x="2716615" y="686070"/>
        <a:ext cx="2542813" cy="1890373"/>
      </dsp:txXfrm>
    </dsp:sp>
    <dsp:sp modelId="{E815B677-CADD-4041-B75D-E7685A1555AA}">
      <dsp:nvSpPr>
        <dsp:cNvPr id="0" name=""/>
        <dsp:cNvSpPr/>
      </dsp:nvSpPr>
      <dsp:spPr>
        <a:xfrm>
          <a:off x="4748819" y="397815"/>
          <a:ext cx="412015" cy="412015"/>
        </a:xfrm>
        <a:prstGeom prst="triangle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09632-372C-7146-853F-40251D122ED5}">
      <dsp:nvSpPr>
        <dsp:cNvPr id="0" name=""/>
        <dsp:cNvSpPr/>
      </dsp:nvSpPr>
      <dsp:spPr>
        <a:xfrm rot="5400000">
          <a:off x="5953091" y="-200927"/>
          <a:ext cx="1453610" cy="2418775"/>
        </a:xfrm>
        <a:prstGeom prst="corner">
          <a:avLst>
            <a:gd name="adj1" fmla="val 16120"/>
            <a:gd name="adj2" fmla="val 1611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AC797-8548-EB42-9904-927864006BCC}">
      <dsp:nvSpPr>
        <dsp:cNvPr id="0" name=""/>
        <dsp:cNvSpPr/>
      </dsp:nvSpPr>
      <dsp:spPr>
        <a:xfrm>
          <a:off x="5408357" y="175719"/>
          <a:ext cx="2587928" cy="2144760"/>
        </a:xfrm>
        <a:prstGeom prst="rect">
          <a:avLst/>
        </a:prstGeom>
        <a:solidFill>
          <a:srgbClr val="C6F6B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3. Detonar discusiones públicas entre actores de la sociedad civil, poblaciones locales, funcionarios públicos y académicos, a partir de las acciones emprendidas, en torno a nuevas formas de ciudadanía</a:t>
          </a:r>
        </a:p>
      </dsp:txBody>
      <dsp:txXfrm>
        <a:off x="5408357" y="175719"/>
        <a:ext cx="2587928" cy="214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A48FA-E85E-4A3D-AE84-31377EDE74A6}" type="datetimeFigureOut">
              <a:rPr lang="es-MX" smtClean="0"/>
              <a:t>09/10/2024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3D3C3-2D43-4243-B024-9C85DFA6B24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86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9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9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3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8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3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5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3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10/9/2024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241834" y="259308"/>
            <a:ext cx="9124638" cy="3403600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0070C0"/>
                </a:solidFill>
              </a:rPr>
              <a:t>Justicia </a:t>
            </a:r>
            <a:r>
              <a:rPr lang="es-MX" sz="2800" dirty="0">
                <a:solidFill>
                  <a:srgbClr val="0070C0"/>
                </a:solidFill>
              </a:rPr>
              <a:t>espacial para personas en in/movilidad en entidades consideradas temporales, o de paso, y las comunidades que las reciben</a:t>
            </a:r>
            <a:r>
              <a:rPr lang="es-MX" sz="2800" dirty="0"/>
              <a:t>.</a:t>
            </a:r>
            <a:br>
              <a:rPr lang="es-MX" sz="2800" dirty="0"/>
            </a:br>
            <a:r>
              <a:rPr lang="es-MX" sz="2800" dirty="0"/>
              <a:t> </a:t>
            </a:r>
            <a:r>
              <a:rPr lang="es-MX" sz="2800" b="1" dirty="0"/>
              <a:t>Iniciativas desde la Frontera Sur de México.</a:t>
            </a:r>
            <a:br>
              <a:rPr lang="es-MX" sz="2800" b="1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1800" i="1" dirty="0"/>
              <a:t>Proyecto PRONACE 319125</a:t>
            </a:r>
            <a:endParaRPr lang="es-MX" sz="2800" i="1" dirty="0"/>
          </a:p>
        </p:txBody>
      </p: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19" y="5795857"/>
            <a:ext cx="669290" cy="66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72" y="5760421"/>
            <a:ext cx="637540" cy="69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12" y="5893494"/>
            <a:ext cx="1136650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33" y="5834111"/>
            <a:ext cx="807720" cy="56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42" y="5758433"/>
            <a:ext cx="1291979" cy="69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64" y="5760421"/>
            <a:ext cx="660610" cy="75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522" y="5923859"/>
            <a:ext cx="1092835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44" y="5873451"/>
            <a:ext cx="488950" cy="57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7F16A9-4274-4162-815F-224011C12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44" y="2456597"/>
            <a:ext cx="2000724" cy="314108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043C40-5216-1B00-9EC2-07C0635A2B1F}"/>
              </a:ext>
            </a:extLst>
          </p:cNvPr>
          <p:cNvPicPr/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14957" y="6021903"/>
            <a:ext cx="2326016" cy="359906"/>
          </a:xfrm>
          <a:prstGeom prst="rect">
            <a:avLst/>
          </a:prstGeom>
        </p:spPr>
      </p:pic>
      <p:pic>
        <p:nvPicPr>
          <p:cNvPr id="13" name="Google Shape;10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316" y="0"/>
            <a:ext cx="183010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200000">
            <a:off x="10637164" y="5377215"/>
            <a:ext cx="762131" cy="21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46;g2318abef8a3_2_36"/>
          <p:cNvSpPr txBox="1">
            <a:spLocks noGrp="1"/>
          </p:cNvSpPr>
          <p:nvPr>
            <p:ph type="title"/>
          </p:nvPr>
        </p:nvSpPr>
        <p:spPr>
          <a:xfrm>
            <a:off x="693049" y="801679"/>
            <a:ext cx="114249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s-MX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monitoreo y evaluación de la incidencia</a:t>
            </a:r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743201" y="2762356"/>
            <a:ext cx="7598664" cy="26966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s-MX" sz="2000" dirty="0">
                <a:latin typeface="+mn-lt"/>
              </a:rPr>
              <a:t>Para monitorear los objetivos y las actividades del proyecto: </a:t>
            </a:r>
            <a:r>
              <a:rPr lang="es-MX" sz="2000" dirty="0" smtClean="0">
                <a:latin typeface="+mn-lt"/>
              </a:rPr>
              <a:t>Indicadores</a:t>
            </a:r>
          </a:p>
          <a:p>
            <a:pPr marL="742950" indent="-742950">
              <a:buAutoNum type="arabicPeriod"/>
            </a:pPr>
            <a:endParaRPr lang="es-MX" sz="2000" dirty="0" smtClean="0">
              <a:latin typeface="+mn-lt"/>
            </a:endParaRPr>
          </a:p>
          <a:p>
            <a:pPr marL="742950" indent="-742950">
              <a:buAutoNum type="arabicPeriod"/>
            </a:pPr>
            <a:r>
              <a:rPr lang="es-MX" sz="2000" dirty="0" smtClean="0">
                <a:latin typeface="+mn-lt"/>
              </a:rPr>
              <a:t>Para </a:t>
            </a:r>
            <a:r>
              <a:rPr lang="es-MX" sz="2000" dirty="0">
                <a:latin typeface="+mn-lt"/>
              </a:rPr>
              <a:t>medir el impacto de las actividades de incidencia en las colonias: Indice de Justicia Espacial</a:t>
            </a:r>
            <a:endParaRPr lang="es-MX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200000">
            <a:off x="10637164" y="5377215"/>
            <a:ext cx="762131" cy="21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8324" y="-106808"/>
            <a:ext cx="11539331" cy="192605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1" dirty="0">
                <a:solidFill>
                  <a:srgbClr val="009999"/>
                </a:solidFill>
              </a:rPr>
              <a:t>Indicadores cuantivativos y cualitativos para el seguimiento del proyecto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AC6A746-7D38-2D20-A5C8-1F1B2B2EE320}"/>
              </a:ext>
            </a:extLst>
          </p:cNvPr>
          <p:cNvGraphicFramePr/>
          <p:nvPr>
            <p:extLst/>
          </p:nvPr>
        </p:nvGraphicFramePr>
        <p:xfrm>
          <a:off x="1609958" y="1492292"/>
          <a:ext cx="810017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12BCEE8-729D-3406-D258-024FCF1DC4B1}"/>
              </a:ext>
            </a:extLst>
          </p:cNvPr>
          <p:cNvSpPr txBox="1"/>
          <p:nvPr/>
        </p:nvSpPr>
        <p:spPr>
          <a:xfrm rot="16200000">
            <a:off x="-760468" y="3053762"/>
            <a:ext cx="247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Objetivos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E1C3D19-4B97-608D-28C0-6AB234CAD0C4}"/>
              </a:ext>
            </a:extLst>
          </p:cNvPr>
          <p:cNvSpPr txBox="1"/>
          <p:nvPr/>
        </p:nvSpPr>
        <p:spPr>
          <a:xfrm>
            <a:off x="938141" y="5715001"/>
            <a:ext cx="851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Los indicadores son replicables; se diseñaron fichas donde se describen sus elementos.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CAC8322-768A-FFB1-CECC-04A4177A857F}"/>
              </a:ext>
            </a:extLst>
          </p:cNvPr>
          <p:cNvSpPr txBox="1"/>
          <p:nvPr/>
        </p:nvSpPr>
        <p:spPr>
          <a:xfrm>
            <a:off x="608324" y="5242727"/>
            <a:ext cx="7556792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ES_tradnl" sz="2000" dirty="0"/>
              <a:t>Matriz con 12 indicadores que se reportaron periódicamente </a:t>
            </a:r>
          </a:p>
        </p:txBody>
      </p:sp>
    </p:spTree>
    <p:extLst>
      <p:ext uri="{BB962C8B-B14F-4D97-AF65-F5344CB8AC3E}">
        <p14:creationId xmlns:p14="http://schemas.microsoft.com/office/powerpoint/2010/main" val="324528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7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200000">
            <a:off x="10637164" y="5377215"/>
            <a:ext cx="762131" cy="2199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52669" y="319840"/>
            <a:ext cx="11539331" cy="88458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009999"/>
                </a:solidFill>
              </a:rPr>
              <a:t>Indicadores para el seguimiento del proyecto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2BCEE8-729D-3406-D258-024FCF1DC4B1}"/>
              </a:ext>
            </a:extLst>
          </p:cNvPr>
          <p:cNvSpPr txBox="1"/>
          <p:nvPr/>
        </p:nvSpPr>
        <p:spPr>
          <a:xfrm>
            <a:off x="503583" y="1204423"/>
            <a:ext cx="11264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Los resultados significativos y cuantificables inspiraron el diseño de indicadores, veamos un ejemplo a partir del objetivo 1:</a:t>
            </a:r>
            <a:endParaRPr lang="es-MX" sz="2400" dirty="0"/>
          </a:p>
          <a:p>
            <a:endParaRPr lang="es-ES_tradn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D7A24D-88BE-772B-577C-761284082EF3}"/>
              </a:ext>
            </a:extLst>
          </p:cNvPr>
          <p:cNvSpPr txBox="1"/>
          <p:nvPr/>
        </p:nvSpPr>
        <p:spPr>
          <a:xfrm>
            <a:off x="206572" y="2198353"/>
            <a:ext cx="588942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Resultados e impactos esperados</a:t>
            </a:r>
            <a:endParaRPr lang="es-MX" sz="2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Fomentar las condiciones para que se generen cooperaciones para las personas desarrollen habilidades necesarias para atender las necesidades básicas de la vida urbana.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Impulsar iniciativas  de resolver los problemas diarios del espacio que se habita.</a:t>
            </a:r>
            <a:endParaRPr lang="es-MX" sz="24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690691-6548-8E72-2220-C779D54A3DCE}"/>
              </a:ext>
            </a:extLst>
          </p:cNvPr>
          <p:cNvSpPr txBox="1"/>
          <p:nvPr/>
        </p:nvSpPr>
        <p:spPr>
          <a:xfrm>
            <a:off x="6268278" y="2198353"/>
            <a:ext cx="57171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MX" sz="2000" b="1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Indicadores</a:t>
            </a:r>
          </a:p>
          <a:p>
            <a:pPr algn="just"/>
            <a:endParaRPr lang="es-MX" sz="2000" b="1" dirty="0">
              <a:solidFill>
                <a:srgbClr val="CC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Casos de cooperaciones entre las personas participantes de las actividades de incidencia que  ayudan al desarrollo de habilidades para atender las necesidades básicas de la vida urbana </a:t>
            </a:r>
          </a:p>
          <a:p>
            <a:pPr algn="just"/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Porcentaje de soluciones propuestas para atender a los problemas identificadas como prioritarios</a:t>
            </a:r>
            <a:endParaRPr lang="es-MX" sz="2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_tradnl" sz="2000" dirty="0"/>
          </a:p>
          <a:p>
            <a:endParaRPr lang="es-ES_tradnl" sz="2000" dirty="0"/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309112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292A71-EC8E-E238-6C0C-A715BBAA6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"/>
          <a:stretch/>
        </p:blipFill>
        <p:spPr>
          <a:xfrm>
            <a:off x="1069848" y="736952"/>
            <a:ext cx="10124661" cy="5837583"/>
          </a:xfrm>
          <a:prstGeom prst="rect">
            <a:avLst/>
          </a:prstGeom>
          <a:ln>
            <a:noFill/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E775C3B-B43D-9CEA-BECA-B3805700DD4C}"/>
              </a:ext>
            </a:extLst>
          </p:cNvPr>
          <p:cNvSpPr txBox="1">
            <a:spLocks/>
          </p:cNvSpPr>
          <p:nvPr/>
        </p:nvSpPr>
        <p:spPr>
          <a:xfrm>
            <a:off x="329185" y="373576"/>
            <a:ext cx="6437376" cy="88458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009999"/>
                </a:solidFill>
              </a:rPr>
              <a:t>Índice de Justicia </a:t>
            </a:r>
            <a:r>
              <a:rPr lang="es-MX" b="1" dirty="0" smtClean="0">
                <a:solidFill>
                  <a:srgbClr val="009999"/>
                </a:solidFill>
              </a:rPr>
              <a:t>Espacial (1)</a:t>
            </a:r>
            <a:endParaRPr lang="es-MX" b="1" dirty="0">
              <a:solidFill>
                <a:srgbClr val="009999"/>
              </a:solidFill>
            </a:endParaRPr>
          </a:p>
        </p:txBody>
      </p:sp>
      <p:pic>
        <p:nvPicPr>
          <p:cNvPr id="12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10637164" y="5377215"/>
            <a:ext cx="762131" cy="219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56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E775C3B-B43D-9CEA-BECA-B3805700DD4C}"/>
              </a:ext>
            </a:extLst>
          </p:cNvPr>
          <p:cNvSpPr txBox="1">
            <a:spLocks/>
          </p:cNvSpPr>
          <p:nvPr/>
        </p:nvSpPr>
        <p:spPr>
          <a:xfrm>
            <a:off x="2513381" y="149698"/>
            <a:ext cx="7405129" cy="88458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>
                <a:solidFill>
                  <a:srgbClr val="009999"/>
                </a:solidFill>
              </a:rPr>
              <a:t>Índice de Justicia </a:t>
            </a:r>
            <a:r>
              <a:rPr lang="es-MX" b="1" dirty="0" smtClean="0">
                <a:solidFill>
                  <a:srgbClr val="009999"/>
                </a:solidFill>
              </a:rPr>
              <a:t>Espacial (2)</a:t>
            </a:r>
            <a:endParaRPr lang="es-MX" b="1" dirty="0">
              <a:solidFill>
                <a:srgbClr val="009999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79F4A2-2048-4554-4C4E-2E257213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6" y="1034281"/>
            <a:ext cx="11074614" cy="5823719"/>
          </a:xfrm>
          <a:prstGeom prst="rect">
            <a:avLst/>
          </a:prstGeom>
        </p:spPr>
      </p:pic>
      <p:pic>
        <p:nvPicPr>
          <p:cNvPr id="12" name="Google Shape;1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10637245" y="5377134"/>
            <a:ext cx="762131" cy="219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297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E6D50-C770-1929-2E9D-4362457C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3" y="0"/>
            <a:ext cx="7178503" cy="1801368"/>
          </a:xfrm>
        </p:spPr>
        <p:txBody>
          <a:bodyPr>
            <a:normAutofit/>
          </a:bodyPr>
          <a:lstStyle/>
          <a:p>
            <a:r>
              <a:rPr lang="es-MX" sz="3200" b="1" dirty="0">
                <a:solidFill>
                  <a:srgbClr val="009999"/>
                </a:solidFill>
              </a:rPr>
              <a:t>Fuentes de las herramientas para el monitoreo y la </a:t>
            </a:r>
            <a:r>
              <a:rPr lang="es-MX" sz="3200" b="1" dirty="0" smtClean="0">
                <a:solidFill>
                  <a:srgbClr val="009999"/>
                </a:solidFill>
              </a:rPr>
              <a:t>evaluación de la incidencia</a:t>
            </a:r>
            <a:endParaRPr lang="es-ES" sz="3200" b="1" dirty="0">
              <a:solidFill>
                <a:srgbClr val="00999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5A1E31-F005-8640-0DA0-2E7E52A6C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237" y="1058314"/>
            <a:ext cx="4148459" cy="5196181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MX" sz="2400" dirty="0"/>
              <a:t>Registros de participantes y actividades en módulo móvil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/>
              <a:t>Levantamiento de encuestas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/>
              <a:t>Grupo Focal</a:t>
            </a:r>
          </a:p>
          <a:p>
            <a:pPr marL="742950" indent="-742950">
              <a:buFont typeface="+mj-lt"/>
              <a:buAutoNum type="arabicPeriod"/>
            </a:pPr>
            <a:r>
              <a:rPr lang="es-MX" sz="2400" dirty="0"/>
              <a:t>Registro de fichas de espacio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44EE20-6F0E-101A-9EA4-B13E7F6A8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96" y="1801368"/>
            <a:ext cx="3222255" cy="42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74" y="2445622"/>
            <a:ext cx="4010443" cy="30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3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17133</TotalTime>
  <Words>278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Justicia espacial para personas en in/movilidad en entidades consideradas temporales, o de paso, y las comunidades que las reciben.  Iniciativas desde la Frontera Sur de México.  Proyecto PRONACE 319125</vt:lpstr>
      <vt:lpstr>Herramientas de monitoreo y evaluación de la incidencia                </vt:lpstr>
      <vt:lpstr>Presentación de PowerPoint</vt:lpstr>
      <vt:lpstr>Presentación de PowerPoint</vt:lpstr>
      <vt:lpstr>Presentación de PowerPoint</vt:lpstr>
      <vt:lpstr>Presentación de PowerPoint</vt:lpstr>
      <vt:lpstr>Fuentes de las herramientas para el monitoreo y la evaluación de la incidencia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Justicia espacial para personas en in/movilidad en entidades consideradas temporales, o de paso, y las comunidades que las reciben. Iniciativas desde la Frontera Sur de México.  Proyecto PRONACE 319125</dc:title>
  <dc:creator>Carmen Fernández Cas</dc:creator>
  <cp:lastModifiedBy>Carmen Fernandez Casanueva</cp:lastModifiedBy>
  <cp:revision>168</cp:revision>
  <dcterms:created xsi:type="dcterms:W3CDTF">2022-04-04T19:15:11Z</dcterms:created>
  <dcterms:modified xsi:type="dcterms:W3CDTF">2024-10-10T00:11:45Z</dcterms:modified>
</cp:coreProperties>
</file>